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38200" y="2133600"/>
            <a:ext cx="5257800" cy="1295400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38200" y="3886200"/>
            <a:ext cx="5257800" cy="2133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690994" indent="-233794">
              <a:spcBef>
                <a:spcPts val="400"/>
              </a:spcBef>
              <a:buFontTx/>
              <a:defRPr sz="1800"/>
            </a:lvl2pPr>
            <a:lvl3pPr marL="1120138" indent="-205738">
              <a:spcBef>
                <a:spcPts val="400"/>
              </a:spcBef>
              <a:buFontTx/>
              <a:defRPr sz="1800"/>
            </a:lvl3pPr>
            <a:lvl4pPr marL="1577338" indent="-205738">
              <a:spcBef>
                <a:spcPts val="400"/>
              </a:spcBef>
              <a:buFontTx/>
              <a:defRPr sz="1800"/>
            </a:lvl4pPr>
            <a:lvl5pPr marL="2034538" indent="-205738">
              <a:spcBef>
                <a:spcPts val="400"/>
              </a:spcBef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ew 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685800" y="1981200"/>
            <a:ext cx="7772400" cy="213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d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85800" y="381000"/>
            <a:ext cx="77724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85800" y="1752600"/>
            <a:ext cx="77724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6665" y="6221732"/>
            <a:ext cx="256537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78233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68925" marR="0" indent="-3117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45920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031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▪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60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175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747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31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Wingdings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474708" y="2276872"/>
            <a:ext cx="6410335" cy="1173191"/>
          </a:xfrm>
          <a:prstGeom prst="rect">
            <a:avLst/>
          </a:prstGeom>
        </p:spPr>
        <p:txBody>
          <a:bodyPr/>
          <a:lstStyle/>
          <a:p>
            <a:pPr algn="ctr"/>
            <a:r>
              <a:t> </a:t>
            </a:r>
            <a:br/>
          </a:p>
        </p:txBody>
      </p:sp>
      <p:sp>
        <p:nvSpPr>
          <p:cNvPr id="63" name="Shape 63"/>
          <p:cNvSpPr/>
          <p:nvPr/>
        </p:nvSpPr>
        <p:spPr>
          <a:xfrm>
            <a:off x="521803" y="1760683"/>
            <a:ext cx="8100394" cy="219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000">
                <a:solidFill>
                  <a:srgbClr val="AA7942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pPr>
            <a:r>
              <a:t>COEN-6312</a:t>
            </a:r>
            <a:endParaRPr>
              <a:solidFill>
                <a:srgbClr val="3C8C93"/>
              </a:solidFill>
            </a:endParaRPr>
          </a:p>
          <a:p>
            <a:pPr algn="ctr">
              <a:defRPr sz="3400">
                <a:solidFill>
                  <a:srgbClr val="782336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pPr>
            <a:r>
              <a:t>MODEL DRIVEN SOFTWARE </a:t>
            </a:r>
          </a:p>
          <a:p>
            <a:pPr algn="ctr">
              <a:defRPr sz="3400">
                <a:solidFill>
                  <a:srgbClr val="782336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pPr>
            <a:r>
              <a:t>ENGINEERING</a:t>
            </a:r>
          </a:p>
          <a:p>
            <a:pPr algn="ctr">
              <a:defRPr sz="2800">
                <a:solidFill>
                  <a:srgbClr val="782336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pPr>
            <a:r>
              <a:t>(ONLINE BOOK STORE)</a:t>
            </a:r>
          </a:p>
        </p:txBody>
      </p:sp>
      <p:sp>
        <p:nvSpPr>
          <p:cNvPr id="64" name="Shape 64"/>
          <p:cNvSpPr/>
          <p:nvPr/>
        </p:nvSpPr>
        <p:spPr>
          <a:xfrm>
            <a:off x="5463974" y="4267198"/>
            <a:ext cx="3375230" cy="1386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AA7942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Submitted By:(Team Singh)</a:t>
            </a:r>
            <a:endParaRPr sz="1400"/>
          </a:p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Guneet Singh-27364377</a:t>
            </a:r>
          </a:p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Rattan deep Singh-27670052</a:t>
            </a:r>
          </a:p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Satinder Pal Singh-27162375</a:t>
            </a:r>
          </a:p>
        </p:txBody>
      </p:sp>
      <p:sp>
        <p:nvSpPr>
          <p:cNvPr id="65" name="Shape 65"/>
          <p:cNvSpPr/>
          <p:nvPr/>
        </p:nvSpPr>
        <p:spPr>
          <a:xfrm>
            <a:off x="622300" y="4521198"/>
            <a:ext cx="4267200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Instructor :</a:t>
            </a:r>
          </a:p>
          <a:p>
            <a:pPr>
              <a:defRPr b="1" sz="18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pPr>
            <a:r>
              <a:t>Abdelwahab Hamou LhaDj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OCL Constraints</a:t>
            </a:r>
          </a:p>
        </p:txBody>
      </p:sp>
      <p:pic>
        <p:nvPicPr>
          <p:cNvPr id="9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850" y="1174750"/>
            <a:ext cx="7480300" cy="485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OCL Constraints</a:t>
            </a:r>
          </a:p>
        </p:txBody>
      </p:sp>
      <p:pic>
        <p:nvPicPr>
          <p:cNvPr id="97" name="1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01" y="1642052"/>
            <a:ext cx="8731900" cy="3750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85800" y="116626"/>
            <a:ext cx="7772400" cy="576074"/>
          </a:xfrm>
          <a:prstGeom prst="rect">
            <a:avLst/>
          </a:prstGeom>
        </p:spPr>
        <p:txBody>
          <a:bodyPr/>
          <a:lstStyle>
            <a:lvl1pPr defTabSz="411479">
              <a:defRPr sz="3200"/>
            </a:lvl1pPr>
          </a:lstStyle>
          <a:p>
            <a:pPr/>
            <a:r>
              <a:t>State Diagram Of Bank</a:t>
            </a:r>
          </a:p>
        </p:txBody>
      </p:sp>
      <p:pic>
        <p:nvPicPr>
          <p:cNvPr id="100" name="page5image107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741" y="1037020"/>
            <a:ext cx="9423365" cy="4576742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-781050" y="673100"/>
            <a:ext cx="18033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685800" y="116626"/>
            <a:ext cx="7772400" cy="576074"/>
          </a:xfrm>
          <a:prstGeom prst="rect">
            <a:avLst/>
          </a:prstGeom>
        </p:spPr>
        <p:txBody>
          <a:bodyPr/>
          <a:lstStyle>
            <a:lvl1pPr defTabSz="877822">
              <a:defRPr sz="3400"/>
            </a:lvl1pPr>
          </a:lstStyle>
          <a:p>
            <a:pPr/>
            <a:r>
              <a:t>State Diagram Of Shopping cart</a:t>
            </a:r>
          </a:p>
        </p:txBody>
      </p:sp>
      <p:pic>
        <p:nvPicPr>
          <p:cNvPr id="104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582700"/>
            <a:ext cx="7772400" cy="369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685800" y="116626"/>
            <a:ext cx="7772400" cy="576074"/>
          </a:xfrm>
          <a:prstGeom prst="rect">
            <a:avLst/>
          </a:prstGeom>
        </p:spPr>
        <p:txBody>
          <a:bodyPr/>
          <a:lstStyle>
            <a:lvl1pPr defTabSz="877822">
              <a:defRPr sz="3400"/>
            </a:lvl1pPr>
          </a:lstStyle>
          <a:p>
            <a:pPr/>
            <a:r>
              <a:t>State Diagram Of Customer </a:t>
            </a:r>
          </a:p>
        </p:txBody>
      </p:sp>
      <p:pic>
        <p:nvPicPr>
          <p:cNvPr id="107" name="image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04" y="1128980"/>
            <a:ext cx="8307831" cy="4600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ASL for Bank State Machine Diagram</a:t>
            </a:r>
          </a:p>
        </p:txBody>
      </p:sp>
      <p:sp>
        <p:nvSpPr>
          <p:cNvPr id="110" name="Shape 110"/>
          <p:cNvSpPr/>
          <p:nvPr/>
        </p:nvSpPr>
        <p:spPr>
          <a:xfrm>
            <a:off x="441842" y="1821181"/>
            <a:ext cx="8514316" cy="423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spcBef>
                <a:spcPts val="12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:validatePayment(amount,payment_status, card_number, card_holder_name)</a:t>
            </a:r>
            <a:br/>
            <a:r>
              <a:t>If this.validateCard (card_number, card_holder_name) == true and this.sufficientAmount == true Then this.payment_status = This.acceptPayment()</a:t>
            </a:r>
            <a:br/>
            <a:r>
              <a:t>Alert(payment_status)</a:t>
            </a:r>
            <a:br/>
            <a:r>
              <a:t>endif;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defTabSz="457200">
              <a:spcBef>
                <a:spcPts val="12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:declinePayment()</a:t>
            </a:r>
            <a:br/>
            <a:r>
              <a:t>If this.sufficientAmount(amount)==false</a:t>
            </a:r>
            <a:br/>
            <a:r>
              <a:t>Then</a:t>
            </a:r>
            <a:br/>
            <a:r>
              <a:t>If this.try() &lt;= 3;</a:t>
            </a:r>
            <a:br/>
            <a:r>
              <a:t>this.validateCard (card_number, card_holder_name) == true and this.sufficientAmount == true Then this.payment_status = This.acceptPayment()</a:t>
            </a:r>
            <a:br/>
            <a:r>
              <a:t>Alert(payment_status)</a:t>
            </a:r>
            <a:br/>
            <a:r>
              <a:t>Else</a:t>
            </a:r>
            <a:br/>
            <a:r>
              <a:t>declinePaymentConfirmation</a:t>
            </a:r>
            <a:br/>
            <a:r>
              <a:t>Alert(declinePayment)</a:t>
            </a:r>
            <a:br/>
            <a:r>
              <a:t>endif;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pPr/>
            <a:r>
              <a:t>ASL for Customer State Machine Diagram</a:t>
            </a:r>
          </a:p>
        </p:txBody>
      </p:sp>
      <p:sp>
        <p:nvSpPr>
          <p:cNvPr id="113" name="Shape 113"/>
          <p:cNvSpPr/>
          <p:nvPr/>
        </p:nvSpPr>
        <p:spPr>
          <a:xfrm>
            <a:off x="711965" y="2056131"/>
            <a:ext cx="7994905" cy="2783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spcBef>
                <a:spcPts val="12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:register(String customer_name, int password,String first_name,String last_name)</a:t>
            </a:r>
            <a:br/>
            <a:r>
              <a:t>If this. customer_name!=null and this.password!=null and this. first_name!=null and this. last_name!=null Then This.customerSaved = This.saveCustomer () Alert(customerSaved);</a:t>
            </a:r>
            <a:br/>
            <a:r>
              <a:t>endif;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defTabSz="457200">
              <a:spcBef>
                <a:spcPts val="12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:searchBook(String book_id, book_title, book_author, book_edition) book_id!=null and book_title=null and book_author=null and book_edition!=null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defTabSz="457200">
              <a:spcBef>
                <a:spcPts val="1200"/>
              </a:spcBef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Then This.ViewBookInformation = This.BookInformationViewed() Alert(ViewBookInformation);</a:t>
            </a:r>
            <a:br/>
            <a:r>
              <a:t>endif;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684212" y="185735"/>
            <a:ext cx="7772401" cy="74454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Code generation through Papyrus</a:t>
            </a:r>
          </a:p>
        </p:txBody>
      </p:sp>
      <p:pic>
        <p:nvPicPr>
          <p:cNvPr id="11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13" y="982846"/>
            <a:ext cx="7952941" cy="5125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584447" y="342900"/>
            <a:ext cx="8584705" cy="1143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Code generation Papyrus(Contd.)</a:t>
            </a:r>
          </a:p>
        </p:txBody>
      </p:sp>
      <p:pic>
        <p:nvPicPr>
          <p:cNvPr id="11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243" y="1191332"/>
            <a:ext cx="6460157" cy="4701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Code generation Papyrus(Contd.)</a:t>
            </a:r>
          </a:p>
        </p:txBody>
      </p:sp>
      <p:pic>
        <p:nvPicPr>
          <p:cNvPr id="12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413" y="1073839"/>
            <a:ext cx="6890805" cy="508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body" idx="1"/>
          </p:nvPr>
        </p:nvSpPr>
        <p:spPr>
          <a:xfrm>
            <a:off x="685800" y="1474241"/>
            <a:ext cx="7772400" cy="483508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Introduction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Purpose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Use Case Diagram and Description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Class Diagram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OCL Constraints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State Diagram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ASL Language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Code Generation through Papyrus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Class diagram after Implementation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Tools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Collaboration Tools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Challenges &amp; Lessons Learnt</a:t>
            </a:r>
          </a:p>
          <a:p>
            <a:pPr>
              <a:spcBef>
                <a:spcPts val="600"/>
              </a:spcBef>
              <a:buChar char="✓"/>
              <a:defRPr sz="2000">
                <a:latin typeface="Cambria"/>
                <a:ea typeface="Cambria"/>
                <a:cs typeface="Cambria"/>
                <a:sym typeface="Cambria"/>
              </a:defRPr>
            </a:pPr>
            <a:r>
              <a:t>Conclusion</a:t>
            </a:r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1143000"/>
            <a:ext cx="5054600" cy="364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685800" y="381000"/>
            <a:ext cx="7772400" cy="815751"/>
          </a:xfrm>
          <a:prstGeom prst="rect">
            <a:avLst/>
          </a:prstGeom>
        </p:spPr>
        <p:txBody>
          <a:bodyPr/>
          <a:lstStyle/>
          <a:p>
            <a:pPr/>
            <a:r>
              <a:t>Home Page</a:t>
            </a:r>
          </a:p>
        </p:txBody>
      </p:sp>
      <p:pic>
        <p:nvPicPr>
          <p:cNvPr id="12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829" y="989979"/>
            <a:ext cx="7008942" cy="4878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Displaying Different Book </a:t>
            </a:r>
          </a:p>
        </p:txBody>
      </p:sp>
      <p:pic>
        <p:nvPicPr>
          <p:cNvPr id="1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242" y="1422293"/>
            <a:ext cx="6425716" cy="468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685800" y="381000"/>
            <a:ext cx="7772400" cy="815751"/>
          </a:xfrm>
          <a:prstGeom prst="rect">
            <a:avLst/>
          </a:prstGeom>
        </p:spPr>
        <p:txBody>
          <a:bodyPr/>
          <a:lstStyle/>
          <a:p>
            <a:pPr/>
            <a:r>
              <a:t>Add To Cart</a:t>
            </a:r>
          </a:p>
        </p:txBody>
      </p:sp>
      <p:pic>
        <p:nvPicPr>
          <p:cNvPr id="133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456" y="1044325"/>
            <a:ext cx="6283889" cy="476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 Cart</a:t>
            </a:r>
          </a:p>
        </p:txBody>
      </p:sp>
      <p:pic>
        <p:nvPicPr>
          <p:cNvPr id="136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3764" y="1612279"/>
            <a:ext cx="5451462" cy="4166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685800" y="381000"/>
            <a:ext cx="7772400" cy="815751"/>
          </a:xfrm>
          <a:prstGeom prst="rect">
            <a:avLst/>
          </a:prstGeom>
        </p:spPr>
        <p:txBody>
          <a:bodyPr/>
          <a:lstStyle/>
          <a:p>
            <a:pPr/>
            <a:r>
              <a:t>Checkout</a:t>
            </a:r>
          </a:p>
        </p:txBody>
      </p:sp>
      <p:pic>
        <p:nvPicPr>
          <p:cNvPr id="139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043" y="1322212"/>
            <a:ext cx="5530714" cy="4213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685800" y="381000"/>
            <a:ext cx="7772400" cy="815751"/>
          </a:xfrm>
          <a:prstGeom prst="rect">
            <a:avLst/>
          </a:prstGeom>
        </p:spPr>
        <p:txBody>
          <a:bodyPr/>
          <a:lstStyle/>
          <a:p>
            <a:pPr/>
            <a:r>
              <a:t>Payment page</a:t>
            </a:r>
          </a:p>
        </p:txBody>
      </p:sp>
      <p:pic>
        <p:nvPicPr>
          <p:cNvPr id="142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223" y="1973502"/>
            <a:ext cx="6891553" cy="3664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685800" y="381000"/>
            <a:ext cx="7772400" cy="815751"/>
          </a:xfrm>
          <a:prstGeom prst="rect">
            <a:avLst/>
          </a:prstGeom>
        </p:spPr>
        <p:txBody>
          <a:bodyPr/>
          <a:lstStyle>
            <a:lvl1pPr defTabSz="859536">
              <a:defRPr sz="3300"/>
            </a:lvl1pPr>
          </a:lstStyle>
          <a:p>
            <a:pPr/>
            <a:r>
              <a:t>Customer Class After Implementation</a:t>
            </a:r>
          </a:p>
        </p:txBody>
      </p:sp>
      <p:pic>
        <p:nvPicPr>
          <p:cNvPr id="145" name="image14.png"/>
          <p:cNvPicPr>
            <a:picLocks noChangeAspect="1"/>
          </p:cNvPicPr>
          <p:nvPr/>
        </p:nvPicPr>
        <p:blipFill>
          <a:blip r:embed="rId2">
            <a:extLst/>
          </a:blip>
          <a:srcRect l="0" t="9169" r="0" b="0"/>
          <a:stretch>
            <a:fillRect/>
          </a:stretch>
        </p:blipFill>
        <p:spPr>
          <a:xfrm>
            <a:off x="316969" y="1665285"/>
            <a:ext cx="8509939" cy="3527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81420" y="381000"/>
            <a:ext cx="8276781" cy="1143000"/>
          </a:xfrm>
          <a:prstGeom prst="rect">
            <a:avLst/>
          </a:prstGeom>
        </p:spPr>
        <p:txBody>
          <a:bodyPr/>
          <a:lstStyle/>
          <a:p>
            <a:pPr/>
            <a:r>
              <a:t>Category Class After Implementation</a:t>
            </a:r>
          </a:p>
        </p:txBody>
      </p:sp>
      <p:pic>
        <p:nvPicPr>
          <p:cNvPr id="148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760" y="1859170"/>
            <a:ext cx="6370481" cy="390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 Used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Eclipse IDE</a:t>
            </a:r>
          </a:p>
          <a:p>
            <a:pPr/>
          </a:p>
          <a:p>
            <a:pPr/>
            <a:r>
              <a:t>Papyrus </a:t>
            </a:r>
          </a:p>
          <a:p>
            <a:pPr/>
          </a:p>
          <a:p>
            <a:pPr/>
            <a:r>
              <a:t>Netbeans IDE</a:t>
            </a:r>
          </a:p>
          <a:p>
            <a:pPr/>
          </a:p>
          <a:p>
            <a:pPr/>
            <a:r>
              <a:t>MySql Workbench</a:t>
            </a:r>
          </a:p>
          <a:p>
            <a:pPr/>
          </a:p>
          <a:p>
            <a:pPr/>
            <a: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685800" y="1086938"/>
            <a:ext cx="7772400" cy="5280974"/>
          </a:xfrm>
          <a:prstGeom prst="rect">
            <a:avLst/>
          </a:prstGeom>
        </p:spPr>
        <p:txBody>
          <a:bodyPr/>
          <a:lstStyle/>
          <a:p>
            <a:pPr/>
            <a:r>
              <a:t>An “Online Book Store” system is a commercial enterprise system.</a:t>
            </a:r>
          </a:p>
          <a:p>
            <a:pPr/>
          </a:p>
          <a:p>
            <a:pPr/>
            <a:r>
              <a:t>The main objective of the project is to design an online bookstore system, which enables the customers to search and buy a book online.</a:t>
            </a:r>
          </a:p>
          <a:p>
            <a:pPr/>
          </a:p>
          <a:p>
            <a:pPr/>
            <a:r>
              <a:t>A customer can go on the website and search for the desired book.</a:t>
            </a:r>
          </a:p>
          <a:p>
            <a:pPr/>
          </a:p>
          <a:p>
            <a:pPr/>
            <a:r>
              <a:t>Once the Customer finds the desired book, They can add the book to cart, View the Cart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is a code sharing and publishing services.</a:t>
            </a:r>
          </a:p>
          <a:p>
            <a:pPr/>
          </a:p>
          <a:p>
            <a:pPr/>
            <a:r>
              <a:t>GitHub has a central repository of all files associated with the project</a:t>
            </a:r>
          </a:p>
          <a:p>
            <a:pPr/>
          </a:p>
          <a:p>
            <a:pPr/>
            <a:r>
              <a:t>Focus on the Requester or the customer needs.</a:t>
            </a:r>
          </a:p>
          <a:p>
            <a:pPr/>
          </a:p>
          <a:p>
            <a:pPr/>
            <a:r>
              <a:t>Easy to use, Secure, reliable.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Collaboration Tools.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Drive— To edit the documents and shared our extra work.</a:t>
            </a:r>
          </a:p>
          <a:p>
            <a:pPr/>
          </a:p>
          <a:p>
            <a:pPr/>
            <a:r>
              <a:t>WhatsApp— For Communication and to arrange project meetings</a:t>
            </a:r>
          </a:p>
          <a:p>
            <a:pPr/>
          </a:p>
          <a:p>
            <a:pPr/>
            <a:r>
              <a:t>Email— Exchange of Documents</a:t>
            </a:r>
          </a:p>
        </p:txBody>
      </p:sp>
      <p:pic>
        <p:nvPicPr>
          <p:cNvPr id="158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2450" y="4861264"/>
            <a:ext cx="876684" cy="872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9684" y="4861264"/>
            <a:ext cx="1311566" cy="872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 Learnt and challenges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685800" y="15621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36041" indent="-336041" defTabSz="896111">
              <a:spcBef>
                <a:spcPts val="400"/>
              </a:spcBef>
              <a:defRPr sz="2300"/>
            </a:pPr>
            <a:r>
              <a:t>Team work and collaboration.</a:t>
            </a:r>
          </a:p>
          <a:p>
            <a:pPr marL="336041" indent="-336041" defTabSz="896111">
              <a:spcBef>
                <a:spcPts val="400"/>
              </a:spcBef>
              <a:defRPr sz="2300"/>
            </a:pPr>
          </a:p>
          <a:p>
            <a:pPr marL="336041" indent="-336041" defTabSz="896111">
              <a:spcBef>
                <a:spcPts val="400"/>
              </a:spcBef>
              <a:defRPr sz="2300"/>
            </a:pPr>
            <a:r>
              <a:t>Hands on experience with different modeling tools.</a:t>
            </a:r>
          </a:p>
          <a:p>
            <a:pPr marL="336041" indent="-336041" defTabSz="896111">
              <a:spcBef>
                <a:spcPts val="400"/>
              </a:spcBef>
              <a:defRPr sz="2300"/>
            </a:pPr>
          </a:p>
          <a:p>
            <a:pPr marL="336041" indent="-336041" defTabSz="896111">
              <a:spcBef>
                <a:spcPts val="400"/>
              </a:spcBef>
              <a:defRPr sz="2300"/>
            </a:pPr>
          </a:p>
          <a:p>
            <a:pPr marL="336041" indent="-336041" defTabSz="896111">
              <a:spcBef>
                <a:spcPts val="400"/>
              </a:spcBef>
              <a:defRPr sz="2300"/>
            </a:pPr>
            <a:r>
              <a:t>Setting Up of tools </a:t>
            </a:r>
          </a:p>
          <a:p>
            <a:pPr marL="336041" indent="-336041" defTabSz="896111">
              <a:spcBef>
                <a:spcPts val="400"/>
              </a:spcBef>
              <a:defRPr sz="2300"/>
            </a:pPr>
          </a:p>
          <a:p>
            <a:pPr marL="336041" indent="-336041" defTabSz="896111">
              <a:spcBef>
                <a:spcPts val="400"/>
              </a:spcBef>
              <a:defRPr sz="2300"/>
            </a:pPr>
            <a:r>
              <a:t>Code Generation of OCL</a:t>
            </a:r>
          </a:p>
          <a:p>
            <a:pPr marL="336041" indent="-336041" defTabSz="896111">
              <a:spcBef>
                <a:spcPts val="400"/>
              </a:spcBef>
              <a:defRPr sz="2300"/>
            </a:pPr>
          </a:p>
          <a:p>
            <a:pPr marL="336041" indent="-336041" defTabSz="896111">
              <a:spcBef>
                <a:spcPts val="400"/>
              </a:spcBef>
              <a:defRPr sz="2300"/>
            </a:pPr>
            <a:r>
              <a:t>Generating code after implementing Class diagram.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were able to generate java code through class diagram and were able to use a part of that code in our application.</a:t>
            </a:r>
          </a:p>
          <a:p>
            <a:pPr/>
          </a:p>
          <a:p>
            <a:pPr/>
            <a:r>
              <a:t>At the end we can conclude that we gain knowledge about Use case diagram, Class diagram,ocl Language,state diagrams.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Implementing login pages for admin and customer.</a:t>
            </a:r>
          </a:p>
          <a:p>
            <a:pPr/>
          </a:p>
          <a:p>
            <a:pPr/>
            <a:r>
              <a:t>Implementing more Book categories (or Genre).</a:t>
            </a:r>
          </a:p>
          <a:p>
            <a:pPr/>
          </a:p>
          <a:p>
            <a:pPr/>
            <a:r>
              <a:t>Implementing the language toggle in our web page.</a:t>
            </a:r>
          </a:p>
          <a:p>
            <a:pPr/>
          </a:p>
          <a:p>
            <a:pPr/>
            <a:r>
              <a:t>Implementing Code through OCL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1943705" y="2690783"/>
            <a:ext cx="5256589" cy="891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5400">
                <a:solidFill>
                  <a:srgbClr val="AA7942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Purpose of Project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Makes life easy.</a:t>
            </a:r>
          </a:p>
          <a:p>
            <a:pPr/>
          </a:p>
          <a:p>
            <a:pPr/>
            <a:r>
              <a:t>Customer does not have to physically go to a book store he/she  can search for the book online.</a:t>
            </a:r>
          </a:p>
          <a:p>
            <a:pPr/>
          </a:p>
          <a:p>
            <a:pPr/>
            <a:r>
              <a:t>The focus of our project is to give more facilities with fewer complexities to the readers of Canada who are passionate for reading.</a:t>
            </a:r>
          </a:p>
          <a:p>
            <a:pPr/>
          </a:p>
          <a:p>
            <a:pPr/>
            <a:r>
              <a:t>Ease of availability of Books.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685800" y="155845"/>
            <a:ext cx="7772400" cy="617247"/>
          </a:xfrm>
          <a:prstGeom prst="rect">
            <a:avLst/>
          </a:prstGeom>
        </p:spPr>
        <p:txBody>
          <a:bodyPr/>
          <a:lstStyle>
            <a:lvl1pPr defTabSz="804672">
              <a:defRPr sz="3100"/>
            </a:lvl1pPr>
          </a:lstStyle>
          <a:p>
            <a:pPr/>
            <a:r>
              <a:t>Use Case Diagram Of online Book Store</a:t>
            </a:r>
          </a:p>
        </p:txBody>
      </p:sp>
      <p:pic>
        <p:nvPicPr>
          <p:cNvPr id="77" name="image5.jpeg" descr="O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687" y="1040804"/>
            <a:ext cx="4976377" cy="4776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544016" y="116626"/>
            <a:ext cx="7772401" cy="576074"/>
          </a:xfrm>
          <a:prstGeom prst="rect">
            <a:avLst/>
          </a:prstGeom>
        </p:spPr>
        <p:txBody>
          <a:bodyPr/>
          <a:lstStyle>
            <a:lvl1pPr defTabSz="877822">
              <a:defRPr sz="3400"/>
            </a:lvl1pPr>
          </a:lstStyle>
          <a:p>
            <a:pPr/>
            <a:r>
              <a:t>Use Case Descriptions</a:t>
            </a:r>
          </a:p>
        </p:txBody>
      </p:sp>
      <p:graphicFrame>
        <p:nvGraphicFramePr>
          <p:cNvPr id="80" name="Table 80"/>
          <p:cNvGraphicFramePr/>
          <p:nvPr/>
        </p:nvGraphicFramePr>
        <p:xfrm>
          <a:off x="1393859" y="1397000"/>
          <a:ext cx="6305483" cy="32984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90112"/>
                <a:gridCol w="4015368"/>
              </a:tblGrid>
              <a:tr h="284218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                                                            Search Books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 hMerge="1">
                  <a:tcPr/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looks for the required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Precondition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has login into system (optional).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Post-condition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finds or does not find the searched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 Situation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misspells the book/author name.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341810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state in the event of an error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Displays unavailability of the book to the customer and show some suggestions.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Trigger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Intends to search the required book. 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706138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Process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just" defTabSz="457200">
                        <a:lnSpc>
                          <a:spcPct val="115000"/>
                        </a:lnSpc>
                        <a:tabLst>
                          <a:tab pos="12700" algn="l"/>
                          <a:tab pos="241300" algn="l"/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	(1)	Customer searches for a particular book.</a:t>
                      </a:r>
                    </a:p>
                    <a:p>
                      <a:pPr marL="228600" indent="-228600" algn="just" defTabSz="457200">
                        <a:lnSpc>
                          <a:spcPct val="115000"/>
                        </a:lnSpc>
                        <a:tabLst>
                          <a:tab pos="12700" algn="l"/>
                          <a:tab pos="241300" algn="l"/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	(2)	Checks availability of the searched book.</a:t>
                      </a:r>
                    </a:p>
                    <a:p>
                      <a:pPr marL="228600" indent="-228600" algn="just" defTabSz="457200">
                        <a:lnSpc>
                          <a:spcPct val="115000"/>
                        </a:lnSpc>
                        <a:tabLst>
                          <a:tab pos="12700" algn="l"/>
                          <a:tab pos="241300" algn="l"/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	(3)	Displays information of the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280901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Alternative Process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alternative process available.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81" name="Shape 81"/>
          <p:cNvSpPr/>
          <p:nvPr>
            <p:ph type="body" sz="quarter" idx="1"/>
          </p:nvPr>
        </p:nvSpPr>
        <p:spPr>
          <a:xfrm>
            <a:off x="2286000" y="4675187"/>
            <a:ext cx="7772401" cy="1560518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400"/>
              </a:spcBef>
              <a:buChar char="➢"/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Use Case Description Of  Search book.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544016" y="116626"/>
            <a:ext cx="7772401" cy="576074"/>
          </a:xfrm>
          <a:prstGeom prst="rect">
            <a:avLst/>
          </a:prstGeom>
        </p:spPr>
        <p:txBody>
          <a:bodyPr/>
          <a:lstStyle>
            <a:lvl1pPr defTabSz="877822">
              <a:defRPr sz="3400"/>
            </a:lvl1pPr>
          </a:lstStyle>
          <a:p>
            <a:pPr/>
            <a:r>
              <a:t>Use Case Descriptions</a:t>
            </a:r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2336800" y="4827587"/>
            <a:ext cx="7772400" cy="433839"/>
          </a:xfrm>
          <a:prstGeom prst="rect">
            <a:avLst/>
          </a:prstGeom>
        </p:spPr>
        <p:txBody>
          <a:bodyPr/>
          <a:lstStyle>
            <a:lvl1pPr algn="just">
              <a:spcBef>
                <a:spcPts val="400"/>
              </a:spcBef>
              <a:buChar char="➢"/>
              <a:defRPr sz="1800"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/>
            <a:r>
              <a:t>Use Case Description Of  Place Order.</a:t>
            </a:r>
          </a:p>
        </p:txBody>
      </p:sp>
      <p:graphicFrame>
        <p:nvGraphicFramePr>
          <p:cNvPr id="85" name="Table 85"/>
          <p:cNvGraphicFramePr/>
          <p:nvPr/>
        </p:nvGraphicFramePr>
        <p:xfrm>
          <a:off x="1569526" y="1579740"/>
          <a:ext cx="6055746" cy="32323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05726"/>
                <a:gridCol w="3850020"/>
              </a:tblGrid>
              <a:tr h="310664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                                                        Place order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 hMerge="1">
                  <a:tcPr/>
                </a:tc>
              </a:tr>
              <a:tr h="307039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 Description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chooses the book; he/she wish to buy.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373615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Precondition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has logged into Online Book store and searched for the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307039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Post-condition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Books selected and added to shopping cart.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373615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Error Situation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requested book is unavailable now It is better to say “at the time of access”.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373615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state in the event of an error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customer cannot select the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307039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Registered customer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  <a:tr h="307039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Trigger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clicks the “Add to cart” button.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572729"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Process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(1) The customer logins into the system.</a:t>
                      </a:r>
                    </a:p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(2) The customer searches for the book.</a:t>
                      </a:r>
                    </a:p>
                    <a:p>
                      <a:pPr algn="just" defTabSz="457200">
                        <a:lnSpc>
                          <a:spcPct val="115000"/>
                        </a:lnSpc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(3) The customer selects the book.</a:t>
                      </a:r>
                    </a:p>
                  </a:txBody>
                  <a:tcPr marL="0" marR="0" marT="0" marB="0" anchor="t" anchorCtr="0" horzOverflow="overflow">
                    <a:lnL w="6350">
                      <a:solidFill>
                        <a:srgbClr val="797979"/>
                      </a:solidFill>
                      <a:miter lim="400000"/>
                    </a:lnL>
                    <a:lnR w="6350">
                      <a:solidFill>
                        <a:srgbClr val="797979"/>
                      </a:solidFill>
                      <a:miter lim="400000"/>
                    </a:lnR>
                    <a:lnT w="6350">
                      <a:solidFill>
                        <a:srgbClr val="797979"/>
                      </a:solidFill>
                      <a:miter lim="400000"/>
                    </a:lnT>
                    <a:lnB w="6350">
                      <a:solidFill>
                        <a:srgbClr val="79797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685800" y="116627"/>
            <a:ext cx="7772400" cy="671746"/>
          </a:xfrm>
          <a:prstGeom prst="rect">
            <a:avLst/>
          </a:prstGeom>
        </p:spPr>
        <p:txBody>
          <a:bodyPr/>
          <a:lstStyle>
            <a:lvl1pPr algn="ctr">
              <a:defRPr sz="3100"/>
            </a:lvl1pPr>
          </a:lstStyle>
          <a:p>
            <a:pPr/>
            <a:r>
              <a:t>Class Diagram</a:t>
            </a:r>
          </a:p>
        </p:txBody>
      </p:sp>
      <p:pic>
        <p:nvPicPr>
          <p:cNvPr id="88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617" y="559770"/>
            <a:ext cx="6998125" cy="589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505666" y="368300"/>
            <a:ext cx="8132668" cy="1143000"/>
          </a:xfrm>
          <a:prstGeom prst="rect">
            <a:avLst/>
          </a:prstGeom>
        </p:spPr>
        <p:txBody>
          <a:bodyPr/>
          <a:lstStyle/>
          <a:p>
            <a:pPr/>
            <a:r>
              <a:t>Class Diagram With OCL Constraints</a:t>
            </a:r>
          </a:p>
        </p:txBody>
      </p:sp>
      <p:pic>
        <p:nvPicPr>
          <p:cNvPr id="9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790" y="1230970"/>
            <a:ext cx="8627420" cy="5132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S-Concordia-Powerpoint-2011">
  <a:themeElements>
    <a:clrScheme name="UCS-Concordia-Powerpoint-201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UCS-Concordia-Powerpoint-201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UCS-Concordia-Powerpoint-201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S-Concordia-Powerpoint-2011">
  <a:themeElements>
    <a:clrScheme name="UCS-Concordia-Powerpoint-201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UCS-Concordia-Powerpoint-2011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UCS-Concordia-Powerpoint-201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